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28" r:id="rId4"/>
    <p:sldId id="280" r:id="rId5"/>
    <p:sldId id="527" r:id="rId6"/>
    <p:sldId id="529" r:id="rId7"/>
    <p:sldId id="508" r:id="rId8"/>
    <p:sldId id="509" r:id="rId9"/>
    <p:sldId id="510" r:id="rId10"/>
    <p:sldId id="511" r:id="rId11"/>
    <p:sldId id="512" r:id="rId12"/>
    <p:sldId id="513" r:id="rId13"/>
    <p:sldId id="514" r:id="rId14"/>
    <p:sldId id="515"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tiff"/><Relationship Id="rId5" Type="http://schemas.openxmlformats.org/officeDocument/2006/relationships/image" Target="../media/image12.tiff"/><Relationship Id="rId10" Type="http://schemas.openxmlformats.org/officeDocument/2006/relationships/image" Target="../media/image2.png"/><Relationship Id="rId4" Type="http://schemas.openxmlformats.org/officeDocument/2006/relationships/image" Target="../media/image11.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6.jpg"/><Relationship Id="rId7" Type="http://schemas.openxmlformats.org/officeDocument/2006/relationships/image" Target="../media/image18.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7.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experience.sap.com/fiori-desig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9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6481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09396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46823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3658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3956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9</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1754326"/>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User Experience V/S User Interface</a:t>
            </a:r>
          </a:p>
          <a:p>
            <a:pPr marL="285750" indent="-285750">
              <a:buClr>
                <a:schemeClr val="tx1"/>
              </a:buClr>
              <a:buFont typeface="Arial" panose="020B0604020202020204" pitchFamily="34" charset="0"/>
              <a:buChar char="•"/>
            </a:pPr>
            <a:r>
              <a:rPr lang="en-US" dirty="0"/>
              <a:t>UI5 vs Fiori</a:t>
            </a:r>
          </a:p>
          <a:p>
            <a:pPr marL="285750" indent="-285750">
              <a:buClr>
                <a:schemeClr val="tx1"/>
              </a:buClr>
              <a:buFont typeface="Arial" panose="020B0604020202020204" pitchFamily="34" charset="0"/>
              <a:buChar char="•"/>
            </a:pPr>
            <a:r>
              <a:rPr lang="en-US" dirty="0"/>
              <a:t>What is Fiori?</a:t>
            </a:r>
          </a:p>
          <a:p>
            <a:pPr marL="285750" indent="-285750">
              <a:buClr>
                <a:schemeClr val="tx1"/>
              </a:buClr>
              <a:buFont typeface="Arial" panose="020B0604020202020204" pitchFamily="34" charset="0"/>
              <a:buChar char="•"/>
            </a:pPr>
            <a:r>
              <a:rPr lang="en-US" dirty="0"/>
              <a:t>Structure of Fiori App</a:t>
            </a:r>
          </a:p>
          <a:p>
            <a:pPr marL="285750" indent="-285750">
              <a:buClr>
                <a:schemeClr val="tx1"/>
              </a:buClr>
              <a:buFont typeface="Arial" panose="020B0604020202020204" pitchFamily="34" charset="0"/>
              <a:buChar char="•"/>
            </a:pPr>
            <a:r>
              <a:rPr lang="en-US" dirty="0"/>
              <a:t>Introduction to Component.js File</a:t>
            </a:r>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868345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User Experience v/s User Interface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7939"/>
          </a:xfrm>
          <a:prstGeom prst="rect">
            <a:avLst/>
          </a:prstGeom>
          <a:noFill/>
        </p:spPr>
        <p:txBody>
          <a:bodyPr wrap="square" rtlCol="0">
            <a:spAutoFit/>
          </a:bodyPr>
          <a:lstStyle/>
          <a:p>
            <a:r>
              <a:rPr lang="en-US" dirty="0"/>
              <a:t>UI stands for user interface but UX stands for User Experience</a:t>
            </a:r>
          </a:p>
          <a:p>
            <a:r>
              <a:rPr lang="en-US" dirty="0"/>
              <a:t>UI is technical view point of our application interface which will be used to take and provide information to the user but UX is psychological and emotions of the app.</a:t>
            </a:r>
          </a:p>
          <a:p>
            <a:r>
              <a:rPr lang="en-US" dirty="0"/>
              <a:t>We can change the UI but we cannot change UX</a:t>
            </a:r>
          </a:p>
          <a:p>
            <a:r>
              <a:rPr lang="en-US" dirty="0"/>
              <a:t>Take an example of modern world of apps, where no one needs to give you training to use amazon, uber, eBay etc.</a:t>
            </a:r>
          </a:p>
          <a:p>
            <a:pPr defTabSz="914126"/>
            <a:endParaRPr lang="en-US" sz="1799" dirty="0">
              <a:solidFill>
                <a:prstClr val="black"/>
              </a:solidFill>
              <a:latin typeface="Calibri"/>
            </a:endParaRPr>
          </a:p>
          <a:p>
            <a:pPr defTabSz="914126"/>
            <a:r>
              <a:rPr lang="en-US" sz="1799" dirty="0">
                <a:solidFill>
                  <a:prstClr val="black"/>
                </a:solidFill>
                <a:latin typeface="Calibri"/>
              </a:rPr>
              <a:t>User interface is developer oriented. This is purely technical. We can change UI any number of times.</a:t>
            </a:r>
          </a:p>
          <a:p>
            <a:pPr defTabSz="914126"/>
            <a:r>
              <a:rPr lang="en-US" sz="1799" dirty="0">
                <a:solidFill>
                  <a:prstClr val="black"/>
                </a:solidFill>
                <a:latin typeface="Calibri"/>
              </a:rPr>
              <a:t>User experience is user oriented. It is psychological. We cannot change UX.</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BCE8D192-C63C-46FF-A63F-6E984CD3C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486" y="3264010"/>
            <a:ext cx="5838197" cy="334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9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D6074F9-173D-472D-8AED-7F9F9683C333}"/>
              </a:ext>
            </a:extLst>
          </p:cNvPr>
          <p:cNvPicPr>
            <a:picLocks noChangeAspect="1"/>
          </p:cNvPicPr>
          <p:nvPr/>
        </p:nvPicPr>
        <p:blipFill>
          <a:blip r:embed="rId2"/>
          <a:stretch>
            <a:fillRect/>
          </a:stretch>
        </p:blipFill>
        <p:spPr>
          <a:xfrm>
            <a:off x="848538" y="2240782"/>
            <a:ext cx="9927770" cy="4398557"/>
          </a:xfrm>
          <a:prstGeom prst="rect">
            <a:avLst/>
          </a:prstGeom>
        </p:spPr>
      </p:pic>
      <p:sp>
        <p:nvSpPr>
          <p:cNvPr id="61" name="Title 3">
            <a:extLst>
              <a:ext uri="{FF2B5EF4-FFF2-40B4-BE49-F238E27FC236}">
                <a16:creationId xmlns:a16="http://schemas.microsoft.com/office/drawing/2014/main" id="{F39D8913-D3C5-452A-B93E-2FEF05113049}"/>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UI5 V/S Fiori</a:t>
            </a:r>
          </a:p>
        </p:txBody>
      </p:sp>
      <p:sp>
        <p:nvSpPr>
          <p:cNvPr id="62" name="TextBox 61">
            <a:extLst>
              <a:ext uri="{FF2B5EF4-FFF2-40B4-BE49-F238E27FC236}">
                <a16:creationId xmlns:a16="http://schemas.microsoft.com/office/drawing/2014/main" id="{D957B81B-8D54-4EF7-9677-017A4B07A0CD}"/>
              </a:ext>
            </a:extLst>
          </p:cNvPr>
          <p:cNvSpPr txBox="1"/>
          <p:nvPr/>
        </p:nvSpPr>
        <p:spPr>
          <a:xfrm>
            <a:off x="261764" y="779090"/>
            <a:ext cx="1110131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SAPUI5 is used to design UI but SAP Fiori is used to create User experience. Fiori apps are technically built on SAP UI5 only but they follow guidelines which are provided by sap and proven golden path for development of apps.</a:t>
            </a:r>
          </a:p>
          <a:p>
            <a:pPr marL="285750" indent="-285750" algn="just">
              <a:buFont typeface="Wingdings" panose="05000000000000000000" pitchFamily="2" charset="2"/>
              <a:buChar char="§"/>
            </a:pPr>
            <a:r>
              <a:rPr lang="en-US" dirty="0"/>
              <a:t>SAP Fiori provides also the pre-defined templates like master details, object list page, worklist etc. which brings our UI more closer to User experience.</a:t>
            </a:r>
          </a:p>
        </p:txBody>
      </p:sp>
      <p:pic>
        <p:nvPicPr>
          <p:cNvPr id="64" name="Picture 63">
            <a:extLst>
              <a:ext uri="{FF2B5EF4-FFF2-40B4-BE49-F238E27FC236}">
                <a16:creationId xmlns:a16="http://schemas.microsoft.com/office/drawing/2014/main" id="{1CB23C23-6675-4043-BE5E-664F239773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5" name="Footer Placeholder 45">
            <a:extLst>
              <a:ext uri="{FF2B5EF4-FFF2-40B4-BE49-F238E27FC236}">
                <a16:creationId xmlns:a16="http://schemas.microsoft.com/office/drawing/2014/main" id="{2CDB0FB3-E6E3-4FAD-99B8-13718BBD566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44066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DC0A014-D93E-477A-99ED-2BE2D58EA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330" y="1734933"/>
            <a:ext cx="5005670" cy="27374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What is Fiori?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6715506" cy="4524315"/>
          </a:xfrm>
          <a:prstGeom prst="rect">
            <a:avLst/>
          </a:prstGeom>
          <a:noFill/>
        </p:spPr>
        <p:txBody>
          <a:bodyPr wrap="square" rtlCol="0">
            <a:spAutoFit/>
          </a:bodyPr>
          <a:lstStyle/>
          <a:p>
            <a:pPr algn="just" defTabSz="685800"/>
            <a:r>
              <a:rPr lang="en-US" b="0" i="0" dirty="0">
                <a:solidFill>
                  <a:srgbClr val="000000"/>
                </a:solidFill>
                <a:effectLst/>
              </a:rPr>
              <a:t>SAP Fiori is the user interface or user experience (UX) that supplements and can replace the SAP GUI. This streamlined application uses tiles to encapsulate standard tasks, such as approving purchase requisitions, viewing sales orders, and approving timesheets. </a:t>
            </a:r>
          </a:p>
          <a:p>
            <a:pPr algn="just" defTabSz="685800"/>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is SAP’s new user experience. These are standard apps delivered by SAP and by following the Development guidelines any one can use UI5 to create Fiori Apps.</a:t>
            </a:r>
          </a:p>
          <a:p>
            <a:pPr marL="285750" indent="-285750" algn="just" defTabSz="685800">
              <a:buFont typeface="Arial" panose="020B0604020202020204" pitchFamily="34" charset="0"/>
              <a:buChar char="•"/>
            </a:pPr>
            <a:r>
              <a:rPr lang="en-US" b="1" i="0" dirty="0">
                <a:solidFill>
                  <a:srgbClr val="202124"/>
                </a:solidFill>
                <a:effectLst/>
              </a:rPr>
              <a:t>Fiori</a:t>
            </a:r>
            <a:r>
              <a:rPr lang="en-US" b="0" i="0" dirty="0">
                <a:solidFill>
                  <a:srgbClr val="202124"/>
                </a:solidFill>
                <a:effectLst/>
              </a:rPr>
              <a:t> is a streamlined application, delivering a role-based user experience that can be personalized across all lines of business, tasks and devices.</a:t>
            </a:r>
          </a:p>
          <a:p>
            <a:pPr marL="285750" indent="-285750" algn="just" defTabSz="685800">
              <a:buFont typeface="Arial" panose="020B0604020202020204" pitchFamily="34" charset="0"/>
              <a:buChar char="•"/>
            </a:pPr>
            <a:r>
              <a:rPr lang="en-US" b="0" i="0" dirty="0">
                <a:solidFill>
                  <a:srgbClr val="202124"/>
                </a:solidFill>
                <a:effectLst/>
              </a:rPr>
              <a:t>It uses tiles to encapsulate standard tasks like viewing sales orders or approving timesheets.</a:t>
            </a:r>
            <a:endParaRPr lang="en-US" dirty="0">
              <a:solidFill>
                <a:prstClr val="black"/>
              </a:solidFill>
            </a:endParaRPr>
          </a:p>
          <a:p>
            <a:pPr marL="285750" indent="-285750" algn="just" defTabSz="685800">
              <a:buFont typeface="Arial" panose="020B0604020202020204" pitchFamily="34" charset="0"/>
              <a:buChar char="•"/>
            </a:pPr>
            <a:r>
              <a:rPr lang="en-US" dirty="0">
                <a:solidFill>
                  <a:prstClr val="black"/>
                </a:solidFill>
              </a:rPr>
              <a:t>Fiori = UI5 + </a:t>
            </a:r>
            <a:r>
              <a:rPr lang="en-US" dirty="0">
                <a:solidFill>
                  <a:prstClr val="black"/>
                </a:solidFill>
                <a:hlinkClick r:id="rId4"/>
              </a:rPr>
              <a:t>Development/Design Guidelines</a:t>
            </a:r>
            <a:endParaRPr lang="en-US" dirty="0">
              <a:solidFill>
                <a:prstClr val="black"/>
              </a:solidFill>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55524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of a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p>
          <a:p>
            <a:r>
              <a:rPr lang="en-US" b="1" dirty="0">
                <a:solidFill>
                  <a:srgbClr val="202124"/>
                </a:solidFill>
                <a:latin typeface="Calibri (Body)"/>
              </a:rPr>
              <a:t>Structure of normal ui5 application</a:t>
            </a:r>
            <a:endParaRPr lang="en-US" sz="1800" b="1" dirty="0">
              <a:latin typeface="Calibri (Body)"/>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3" name="Group 2">
            <a:extLst>
              <a:ext uri="{FF2B5EF4-FFF2-40B4-BE49-F238E27FC236}">
                <a16:creationId xmlns:a16="http://schemas.microsoft.com/office/drawing/2014/main" id="{3B08B82C-074E-4AB0-B767-0BACA52FB9C8}"/>
              </a:ext>
            </a:extLst>
          </p:cNvPr>
          <p:cNvGrpSpPr/>
          <p:nvPr/>
        </p:nvGrpSpPr>
        <p:grpSpPr>
          <a:xfrm>
            <a:off x="3925371" y="1486977"/>
            <a:ext cx="3529103" cy="1633010"/>
            <a:chOff x="3400299" y="1490055"/>
            <a:chExt cx="4104456" cy="1947328"/>
          </a:xfrm>
        </p:grpSpPr>
        <p:sp>
          <p:nvSpPr>
            <p:cNvPr id="6" name="Scroll: Vertical 5">
              <a:extLst>
                <a:ext uri="{FF2B5EF4-FFF2-40B4-BE49-F238E27FC236}">
                  <a16:creationId xmlns:a16="http://schemas.microsoft.com/office/drawing/2014/main" id="{3A2FDF21-EEBA-4BF5-B825-4B011E7D2E18}"/>
                </a:ext>
              </a:extLst>
            </p:cNvPr>
            <p:cNvSpPr/>
            <p:nvPr/>
          </p:nvSpPr>
          <p:spPr>
            <a:xfrm>
              <a:off x="3400299" y="1490055"/>
              <a:ext cx="1512168" cy="1512168"/>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Index.html</a:t>
              </a:r>
            </a:p>
          </p:txBody>
        </p:sp>
        <p:sp>
          <p:nvSpPr>
            <p:cNvPr id="7" name="Rectangle 6">
              <a:extLst>
                <a:ext uri="{FF2B5EF4-FFF2-40B4-BE49-F238E27FC236}">
                  <a16:creationId xmlns:a16="http://schemas.microsoft.com/office/drawing/2014/main" id="{188AF0D6-D085-4BF7-BC56-1E8DDFB3A8F2}"/>
                </a:ext>
              </a:extLst>
            </p:cNvPr>
            <p:cNvSpPr/>
            <p:nvPr/>
          </p:nvSpPr>
          <p:spPr>
            <a:xfrm>
              <a:off x="5920579" y="1562064"/>
              <a:ext cx="1584176"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a:t>
              </a:r>
            </a:p>
          </p:txBody>
        </p:sp>
        <p:sp>
          <p:nvSpPr>
            <p:cNvPr id="9" name="Rectangle 8">
              <a:extLst>
                <a:ext uri="{FF2B5EF4-FFF2-40B4-BE49-F238E27FC236}">
                  <a16:creationId xmlns:a16="http://schemas.microsoft.com/office/drawing/2014/main" id="{ACB30757-244E-4D82-9D8F-12BF0FAEDABD}"/>
                </a:ext>
              </a:extLst>
            </p:cNvPr>
            <p:cNvSpPr/>
            <p:nvPr/>
          </p:nvSpPr>
          <p:spPr>
            <a:xfrm>
              <a:off x="5920579" y="2717303"/>
              <a:ext cx="1584176"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Controller</a:t>
              </a:r>
            </a:p>
          </p:txBody>
        </p:sp>
        <p:cxnSp>
          <p:nvCxnSpPr>
            <p:cNvPr id="10" name="Straight Connector 9">
              <a:extLst>
                <a:ext uri="{FF2B5EF4-FFF2-40B4-BE49-F238E27FC236}">
                  <a16:creationId xmlns:a16="http://schemas.microsoft.com/office/drawing/2014/main" id="{7385490E-56E0-4715-9638-DCAFFC9E512A}"/>
                </a:ext>
              </a:extLst>
            </p:cNvPr>
            <p:cNvCxnSpPr>
              <a:stCxn id="7" idx="2"/>
              <a:endCxn id="9" idx="0"/>
            </p:cNvCxnSpPr>
            <p:nvPr/>
          </p:nvCxnSpPr>
          <p:spPr>
            <a:xfrm>
              <a:off x="6712667" y="2426160"/>
              <a:ext cx="0" cy="291143"/>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0FB7E77-DB2A-4D5C-AD47-FC4D634F7021}"/>
                </a:ext>
              </a:extLst>
            </p:cNvPr>
            <p:cNvSpPr/>
            <p:nvPr/>
          </p:nvSpPr>
          <p:spPr>
            <a:xfrm flipH="1" flipV="1">
              <a:off x="6631542" y="2481160"/>
              <a:ext cx="188654" cy="181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A62FF56-A5D4-4166-9251-FED94680D6B8}"/>
                </a:ext>
              </a:extLst>
            </p:cNvPr>
            <p:cNvSpPr/>
            <p:nvPr/>
          </p:nvSpPr>
          <p:spPr>
            <a:xfrm>
              <a:off x="5051924" y="1892299"/>
              <a:ext cx="72008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6B49E1B0-4D0F-48A9-A8AC-DD13EEDDFD45}"/>
              </a:ext>
            </a:extLst>
          </p:cNvPr>
          <p:cNvGrpSpPr/>
          <p:nvPr/>
        </p:nvGrpSpPr>
        <p:grpSpPr>
          <a:xfrm>
            <a:off x="104771" y="3660956"/>
            <a:ext cx="11719690" cy="2831099"/>
            <a:chOff x="-135404" y="3156328"/>
            <a:chExt cx="12134210" cy="2972610"/>
          </a:xfrm>
        </p:grpSpPr>
        <p:sp>
          <p:nvSpPr>
            <p:cNvPr id="40" name="Rectangle 39">
              <a:extLst>
                <a:ext uri="{FF2B5EF4-FFF2-40B4-BE49-F238E27FC236}">
                  <a16:creationId xmlns:a16="http://schemas.microsoft.com/office/drawing/2014/main" id="{6DE68CD8-1E9D-4109-8AA5-12C9284E4551}"/>
                </a:ext>
              </a:extLst>
            </p:cNvPr>
            <p:cNvSpPr/>
            <p:nvPr/>
          </p:nvSpPr>
          <p:spPr>
            <a:xfrm>
              <a:off x="1917686" y="3977507"/>
              <a:ext cx="2016224" cy="72008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Component.js</a:t>
              </a:r>
            </a:p>
          </p:txBody>
        </p:sp>
        <p:sp>
          <p:nvSpPr>
            <p:cNvPr id="41" name="Scroll: Vertical 40">
              <a:extLst>
                <a:ext uri="{FF2B5EF4-FFF2-40B4-BE49-F238E27FC236}">
                  <a16:creationId xmlns:a16="http://schemas.microsoft.com/office/drawing/2014/main" id="{D265E9E4-902A-47DA-997F-6D3F83DB10CD}"/>
                </a:ext>
              </a:extLst>
            </p:cNvPr>
            <p:cNvSpPr/>
            <p:nvPr/>
          </p:nvSpPr>
          <p:spPr>
            <a:xfrm>
              <a:off x="-135404" y="3610051"/>
              <a:ext cx="1512168" cy="1512168"/>
            </a:xfrm>
            <a:prstGeom prst="verticalScroll">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Index.html</a:t>
              </a:r>
            </a:p>
          </p:txBody>
        </p:sp>
        <p:sp>
          <p:nvSpPr>
            <p:cNvPr id="42" name="Arrow: Right 41">
              <a:extLst>
                <a:ext uri="{FF2B5EF4-FFF2-40B4-BE49-F238E27FC236}">
                  <a16:creationId xmlns:a16="http://schemas.microsoft.com/office/drawing/2014/main" id="{6F33C465-1208-4F29-ADDF-BA6E4C530937}"/>
                </a:ext>
              </a:extLst>
            </p:cNvPr>
            <p:cNvSpPr/>
            <p:nvPr/>
          </p:nvSpPr>
          <p:spPr>
            <a:xfrm>
              <a:off x="1232748" y="4119049"/>
              <a:ext cx="648072" cy="523084"/>
            </a:xfrm>
            <a:prstGeom prst="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B3A1D0EE-1EF5-4736-850F-0D0FB8819DA9}"/>
                </a:ext>
              </a:extLst>
            </p:cNvPr>
            <p:cNvSpPr txBox="1"/>
            <p:nvPr/>
          </p:nvSpPr>
          <p:spPr>
            <a:xfrm>
              <a:off x="205979" y="3156328"/>
              <a:ext cx="1170784" cy="484741"/>
            </a:xfrm>
            <a:prstGeom prst="rect">
              <a:avLst/>
            </a:prstGeom>
            <a:noFill/>
          </p:spPr>
          <p:txBody>
            <a:bodyPr wrap="square" rtlCol="0">
              <a:spAutoFit/>
            </a:bodyPr>
            <a:lstStyle/>
            <a:p>
              <a:pPr defTabSz="1218987"/>
              <a:r>
                <a:rPr lang="en-US" dirty="0">
                  <a:solidFill>
                    <a:prstClr val="black"/>
                  </a:solidFill>
                  <a:latin typeface="Segoe UI"/>
                </a:rPr>
                <a:t>Dev</a:t>
              </a:r>
              <a:r>
                <a:rPr lang="en-US" sz="2400" dirty="0">
                  <a:solidFill>
                    <a:prstClr val="black"/>
                  </a:solidFill>
                  <a:latin typeface="Segoe UI"/>
                </a:rPr>
                <a:t>.</a:t>
              </a:r>
            </a:p>
          </p:txBody>
        </p:sp>
        <p:sp>
          <p:nvSpPr>
            <p:cNvPr id="44" name="Rectangle: Rounded Corners 43">
              <a:extLst>
                <a:ext uri="{FF2B5EF4-FFF2-40B4-BE49-F238E27FC236}">
                  <a16:creationId xmlns:a16="http://schemas.microsoft.com/office/drawing/2014/main" id="{47C1C53C-E43C-4008-9C4C-DAB18EB14736}"/>
                </a:ext>
              </a:extLst>
            </p:cNvPr>
            <p:cNvSpPr/>
            <p:nvPr/>
          </p:nvSpPr>
          <p:spPr>
            <a:xfrm>
              <a:off x="2025698" y="5187187"/>
              <a:ext cx="1800200" cy="504056"/>
            </a:xfrm>
            <a:prstGeom prst="round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manifest.json</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App descriptor</a:t>
              </a:r>
            </a:p>
          </p:txBody>
        </p:sp>
        <p:cxnSp>
          <p:nvCxnSpPr>
            <p:cNvPr id="45" name="Straight Connector 44">
              <a:extLst>
                <a:ext uri="{FF2B5EF4-FFF2-40B4-BE49-F238E27FC236}">
                  <a16:creationId xmlns:a16="http://schemas.microsoft.com/office/drawing/2014/main" id="{5FD810AF-E128-44F3-8FB9-E7FDC0452439}"/>
                </a:ext>
              </a:extLst>
            </p:cNvPr>
            <p:cNvCxnSpPr>
              <a:cxnSpLocks/>
              <a:stCxn id="40" idx="2"/>
              <a:endCxn id="44" idx="0"/>
            </p:cNvCxnSpPr>
            <p:nvPr/>
          </p:nvCxnSpPr>
          <p:spPr>
            <a:xfrm>
              <a:off x="2925798" y="4697588"/>
              <a:ext cx="0" cy="489599"/>
            </a:xfrm>
            <a:prstGeom prst="line">
              <a:avLst/>
            </a:prstGeom>
            <a:noFill/>
            <a:ln w="9525" cap="flat" cmpd="sng" algn="ctr">
              <a:solidFill>
                <a:srgbClr val="262767">
                  <a:shade val="95000"/>
                  <a:satMod val="105000"/>
                </a:srgbClr>
              </a:solidFill>
              <a:prstDash val="solid"/>
            </a:ln>
            <a:effectLst/>
          </p:spPr>
        </p:cxnSp>
        <p:sp>
          <p:nvSpPr>
            <p:cNvPr id="46" name="Rectangle 45">
              <a:extLst>
                <a:ext uri="{FF2B5EF4-FFF2-40B4-BE49-F238E27FC236}">
                  <a16:creationId xmlns:a16="http://schemas.microsoft.com/office/drawing/2014/main" id="{563590FA-0C72-4698-B2D4-C12F1433EBC5}"/>
                </a:ext>
              </a:extLst>
            </p:cNvPr>
            <p:cNvSpPr/>
            <p:nvPr/>
          </p:nvSpPr>
          <p:spPr>
            <a:xfrm>
              <a:off x="4726260" y="3573016"/>
              <a:ext cx="2232248" cy="1490620"/>
            </a:xfrm>
            <a:prstGeom prst="rect">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a:ea typeface="+mn-ea"/>
                  <a:cs typeface="+mn-cs"/>
                </a:rPr>
                <a:t>Root View</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App.view.xml</a:t>
              </a: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77DF3EFF-B744-4E4C-9C48-C480CF44F411}"/>
                </a:ext>
              </a:extLst>
            </p:cNvPr>
            <p:cNvCxnSpPr>
              <a:cxnSpLocks/>
              <a:stCxn id="40" idx="3"/>
              <a:endCxn id="46" idx="1"/>
            </p:cNvCxnSpPr>
            <p:nvPr/>
          </p:nvCxnSpPr>
          <p:spPr>
            <a:xfrm flipV="1">
              <a:off x="3933910" y="4318326"/>
              <a:ext cx="792350" cy="19222"/>
            </a:xfrm>
            <a:prstGeom prst="straightConnector1">
              <a:avLst/>
            </a:prstGeom>
            <a:noFill/>
            <a:ln w="9525" cap="flat" cmpd="sng" algn="ctr">
              <a:solidFill>
                <a:srgbClr val="262767">
                  <a:shade val="95000"/>
                  <a:satMod val="105000"/>
                </a:srgbClr>
              </a:solidFill>
              <a:prstDash val="solid"/>
              <a:tailEnd type="triangle"/>
            </a:ln>
            <a:effectLst/>
          </p:spPr>
        </p:cxnSp>
        <p:sp>
          <p:nvSpPr>
            <p:cNvPr id="48" name="Rectangle 47">
              <a:extLst>
                <a:ext uri="{FF2B5EF4-FFF2-40B4-BE49-F238E27FC236}">
                  <a16:creationId xmlns:a16="http://schemas.microsoft.com/office/drawing/2014/main" id="{38EAA048-7760-434B-98DA-49806EE00946}"/>
                </a:ext>
              </a:extLst>
            </p:cNvPr>
            <p:cNvSpPr/>
            <p:nvPr/>
          </p:nvSpPr>
          <p:spPr>
            <a:xfrm>
              <a:off x="5050296" y="5408858"/>
              <a:ext cx="1584176" cy="720080"/>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App.controller.js</a:t>
              </a:r>
            </a:p>
          </p:txBody>
        </p:sp>
        <p:cxnSp>
          <p:nvCxnSpPr>
            <p:cNvPr id="49" name="Straight Connector 48">
              <a:extLst>
                <a:ext uri="{FF2B5EF4-FFF2-40B4-BE49-F238E27FC236}">
                  <a16:creationId xmlns:a16="http://schemas.microsoft.com/office/drawing/2014/main" id="{66BBD192-4B89-4A5B-A01B-F849D19AFDF7}"/>
                </a:ext>
              </a:extLst>
            </p:cNvPr>
            <p:cNvCxnSpPr>
              <a:cxnSpLocks/>
              <a:stCxn id="46" idx="2"/>
              <a:endCxn id="48" idx="0"/>
            </p:cNvCxnSpPr>
            <p:nvPr/>
          </p:nvCxnSpPr>
          <p:spPr>
            <a:xfrm>
              <a:off x="5842384" y="5063636"/>
              <a:ext cx="0" cy="345222"/>
            </a:xfrm>
            <a:prstGeom prst="line">
              <a:avLst/>
            </a:prstGeom>
            <a:noFill/>
            <a:ln w="9525" cap="flat" cmpd="sng" algn="ctr">
              <a:solidFill>
                <a:srgbClr val="262767">
                  <a:shade val="95000"/>
                  <a:satMod val="105000"/>
                </a:srgbClr>
              </a:solidFill>
              <a:prstDash val="solid"/>
            </a:ln>
            <a:effectLst/>
          </p:spPr>
        </p:cxnSp>
        <p:sp>
          <p:nvSpPr>
            <p:cNvPr id="50" name="Rectangle 49">
              <a:extLst>
                <a:ext uri="{FF2B5EF4-FFF2-40B4-BE49-F238E27FC236}">
                  <a16:creationId xmlns:a16="http://schemas.microsoft.com/office/drawing/2014/main" id="{A1A62778-5462-453C-87AA-82C753D47F45}"/>
                </a:ext>
              </a:extLst>
            </p:cNvPr>
            <p:cNvSpPr/>
            <p:nvPr/>
          </p:nvSpPr>
          <p:spPr>
            <a:xfrm>
              <a:off x="4834010" y="4200272"/>
              <a:ext cx="2052228" cy="722864"/>
            </a:xfrm>
            <a:prstGeom prst="rect">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Container</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Segoe UI"/>
                  <a:ea typeface="+mn-ea"/>
                  <a:cs typeface="+mn-cs"/>
                </a:rPr>
                <a:t>App (pages)</a:t>
              </a:r>
            </a:p>
          </p:txBody>
        </p:sp>
        <p:grpSp>
          <p:nvGrpSpPr>
            <p:cNvPr id="51" name="Group 50">
              <a:extLst>
                <a:ext uri="{FF2B5EF4-FFF2-40B4-BE49-F238E27FC236}">
                  <a16:creationId xmlns:a16="http://schemas.microsoft.com/office/drawing/2014/main" id="{5F8F8310-33A0-46A4-B149-0202FA1CC6F4}"/>
                </a:ext>
              </a:extLst>
            </p:cNvPr>
            <p:cNvGrpSpPr/>
            <p:nvPr/>
          </p:nvGrpSpPr>
          <p:grpSpPr>
            <a:xfrm>
              <a:off x="8254652" y="4033857"/>
              <a:ext cx="3744154" cy="523908"/>
              <a:chOff x="8254652" y="4033857"/>
              <a:chExt cx="3744154" cy="523908"/>
            </a:xfrm>
          </p:grpSpPr>
          <p:sp>
            <p:nvSpPr>
              <p:cNvPr id="52" name="Rectangle 51">
                <a:extLst>
                  <a:ext uri="{FF2B5EF4-FFF2-40B4-BE49-F238E27FC236}">
                    <a16:creationId xmlns:a16="http://schemas.microsoft.com/office/drawing/2014/main" id="{9C5B6FAB-1B0B-466B-BE2A-E86628E177AD}"/>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1</a:t>
                </a:r>
              </a:p>
            </p:txBody>
          </p:sp>
          <p:sp>
            <p:nvSpPr>
              <p:cNvPr id="53" name="Rectangle 52">
                <a:extLst>
                  <a:ext uri="{FF2B5EF4-FFF2-40B4-BE49-F238E27FC236}">
                    <a16:creationId xmlns:a16="http://schemas.microsoft.com/office/drawing/2014/main" id="{B9935830-31B6-42D1-9A8A-6AC331FC8769}"/>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1</a:t>
                </a:r>
              </a:p>
            </p:txBody>
          </p:sp>
          <p:cxnSp>
            <p:nvCxnSpPr>
              <p:cNvPr id="54" name="Straight Connector 53">
                <a:extLst>
                  <a:ext uri="{FF2B5EF4-FFF2-40B4-BE49-F238E27FC236}">
                    <a16:creationId xmlns:a16="http://schemas.microsoft.com/office/drawing/2014/main" id="{DAF3C569-A1B3-455D-9A83-1B4E5142D6ED}"/>
                  </a:ext>
                </a:extLst>
              </p:cNvPr>
              <p:cNvCxnSpPr>
                <a:cxnSpLocks/>
                <a:stCxn id="52" idx="3"/>
                <a:endCxn id="53"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55" name="Oval 54">
                <a:extLst>
                  <a:ext uri="{FF2B5EF4-FFF2-40B4-BE49-F238E27FC236}">
                    <a16:creationId xmlns:a16="http://schemas.microsoft.com/office/drawing/2014/main" id="{CDCAF219-242F-492F-B5A4-7A7FA89B470F}"/>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F1B817A4-237F-499D-955D-4E9DC292C2DD}"/>
                </a:ext>
              </a:extLst>
            </p:cNvPr>
            <p:cNvGrpSpPr/>
            <p:nvPr/>
          </p:nvGrpSpPr>
          <p:grpSpPr>
            <a:xfrm>
              <a:off x="8254652" y="4721477"/>
              <a:ext cx="3744154" cy="523908"/>
              <a:chOff x="8254652" y="4033857"/>
              <a:chExt cx="3744154" cy="523908"/>
            </a:xfrm>
          </p:grpSpPr>
          <p:sp>
            <p:nvSpPr>
              <p:cNvPr id="57" name="Rectangle 56">
                <a:extLst>
                  <a:ext uri="{FF2B5EF4-FFF2-40B4-BE49-F238E27FC236}">
                    <a16:creationId xmlns:a16="http://schemas.microsoft.com/office/drawing/2014/main" id="{8658D58C-1B8C-4B11-BBF2-9B2384EC46B9}"/>
                  </a:ext>
                </a:extLst>
              </p:cNvPr>
              <p:cNvSpPr/>
              <p:nvPr/>
            </p:nvSpPr>
            <p:spPr>
              <a:xfrm>
                <a:off x="8254652" y="4034681"/>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View 2</a:t>
                </a:r>
              </a:p>
            </p:txBody>
          </p:sp>
          <p:sp>
            <p:nvSpPr>
              <p:cNvPr id="58" name="Rectangle 57">
                <a:extLst>
                  <a:ext uri="{FF2B5EF4-FFF2-40B4-BE49-F238E27FC236}">
                    <a16:creationId xmlns:a16="http://schemas.microsoft.com/office/drawing/2014/main" id="{AF388582-64E8-4CCB-895F-99E32B36005F}"/>
                  </a:ext>
                </a:extLst>
              </p:cNvPr>
              <p:cNvSpPr/>
              <p:nvPr/>
            </p:nvSpPr>
            <p:spPr>
              <a:xfrm>
                <a:off x="10414630" y="4033857"/>
                <a:ext cx="1584176" cy="52308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Controller 2</a:t>
                </a:r>
              </a:p>
            </p:txBody>
          </p:sp>
          <p:cxnSp>
            <p:nvCxnSpPr>
              <p:cNvPr id="59" name="Straight Connector 58">
                <a:extLst>
                  <a:ext uri="{FF2B5EF4-FFF2-40B4-BE49-F238E27FC236}">
                    <a16:creationId xmlns:a16="http://schemas.microsoft.com/office/drawing/2014/main" id="{AE618394-3653-4DCD-A782-2397739AE6BF}"/>
                  </a:ext>
                </a:extLst>
              </p:cNvPr>
              <p:cNvCxnSpPr>
                <a:cxnSpLocks/>
                <a:stCxn id="57" idx="3"/>
                <a:endCxn id="58" idx="1"/>
              </p:cNvCxnSpPr>
              <p:nvPr/>
            </p:nvCxnSpPr>
            <p:spPr>
              <a:xfrm flipV="1">
                <a:off x="9838828" y="4295399"/>
                <a:ext cx="575802" cy="824"/>
              </a:xfrm>
              <a:prstGeom prst="line">
                <a:avLst/>
              </a:prstGeom>
              <a:noFill/>
              <a:ln w="9525" cap="flat" cmpd="sng" algn="ctr">
                <a:solidFill>
                  <a:srgbClr val="262767">
                    <a:shade val="95000"/>
                    <a:satMod val="105000"/>
                  </a:srgbClr>
                </a:solidFill>
                <a:prstDash val="solid"/>
              </a:ln>
              <a:effectLst/>
            </p:spPr>
          </p:cxnSp>
          <p:sp>
            <p:nvSpPr>
              <p:cNvPr id="60" name="Oval 59">
                <a:extLst>
                  <a:ext uri="{FF2B5EF4-FFF2-40B4-BE49-F238E27FC236}">
                    <a16:creationId xmlns:a16="http://schemas.microsoft.com/office/drawing/2014/main" id="{E07170B5-D069-4AF8-8C95-1DE38C57931D}"/>
                  </a:ext>
                </a:extLst>
              </p:cNvPr>
              <p:cNvSpPr/>
              <p:nvPr/>
            </p:nvSpPr>
            <p:spPr>
              <a:xfrm>
                <a:off x="10054852" y="4177170"/>
                <a:ext cx="144016" cy="198270"/>
              </a:xfrm>
              <a:prstGeom prst="ellipse">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Arrow: Left 60">
              <a:extLst>
                <a:ext uri="{FF2B5EF4-FFF2-40B4-BE49-F238E27FC236}">
                  <a16:creationId xmlns:a16="http://schemas.microsoft.com/office/drawing/2014/main" id="{C58962EE-0E23-46F2-AC97-1E13A8569797}"/>
                </a:ext>
              </a:extLst>
            </p:cNvPr>
            <p:cNvSpPr/>
            <p:nvPr/>
          </p:nvSpPr>
          <p:spPr>
            <a:xfrm>
              <a:off x="6864837" y="4235618"/>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sp>
          <p:nvSpPr>
            <p:cNvPr id="62" name="Arrow: Left 61">
              <a:extLst>
                <a:ext uri="{FF2B5EF4-FFF2-40B4-BE49-F238E27FC236}">
                  <a16:creationId xmlns:a16="http://schemas.microsoft.com/office/drawing/2014/main" id="{2586CA10-8BE2-4198-8382-2A6AC6FAC12D}"/>
                </a:ext>
              </a:extLst>
            </p:cNvPr>
            <p:cNvSpPr/>
            <p:nvPr/>
          </p:nvSpPr>
          <p:spPr>
            <a:xfrm>
              <a:off x="6864837" y="4688054"/>
              <a:ext cx="1368152" cy="259943"/>
            </a:xfrm>
            <a:prstGeom prst="leftArrow">
              <a:avLst/>
            </a:prstGeom>
            <a:solidFill>
              <a:srgbClr val="FFFF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F051E729-5357-4CE2-BC5D-19B88461289A}"/>
              </a:ext>
            </a:extLst>
          </p:cNvPr>
          <p:cNvSpPr txBox="1"/>
          <p:nvPr/>
        </p:nvSpPr>
        <p:spPr>
          <a:xfrm>
            <a:off x="261764" y="3029136"/>
            <a:ext cx="3127479" cy="369332"/>
          </a:xfrm>
          <a:prstGeom prst="rect">
            <a:avLst/>
          </a:prstGeom>
          <a:noFill/>
        </p:spPr>
        <p:txBody>
          <a:bodyPr wrap="square" rtlCol="0">
            <a:spAutoFit/>
          </a:bodyPr>
          <a:lstStyle/>
          <a:p>
            <a:r>
              <a:rPr lang="en-US" b="1" dirty="0"/>
              <a:t>Structure of Fiori Application</a:t>
            </a:r>
          </a:p>
        </p:txBody>
      </p:sp>
      <p:sp>
        <p:nvSpPr>
          <p:cNvPr id="63" name="TextBox 62">
            <a:extLst>
              <a:ext uri="{FF2B5EF4-FFF2-40B4-BE49-F238E27FC236}">
                <a16:creationId xmlns:a16="http://schemas.microsoft.com/office/drawing/2014/main" id="{2188972F-7D88-4136-BD86-96C836355C66}"/>
              </a:ext>
            </a:extLst>
          </p:cNvPr>
          <p:cNvSpPr txBox="1"/>
          <p:nvPr/>
        </p:nvSpPr>
        <p:spPr>
          <a:xfrm>
            <a:off x="1499298" y="6328615"/>
            <a:ext cx="3124200" cy="369332"/>
          </a:xfrm>
          <a:prstGeom prst="rect">
            <a:avLst/>
          </a:prstGeom>
          <a:noFill/>
        </p:spPr>
        <p:txBody>
          <a:bodyPr wrap="square" rtlCol="0">
            <a:spAutoFit/>
          </a:bodyPr>
          <a:lstStyle/>
          <a:p>
            <a:r>
              <a:rPr lang="en-US" dirty="0"/>
              <a:t>Component.js is starting point</a:t>
            </a:r>
          </a:p>
        </p:txBody>
      </p:sp>
      <p:sp>
        <p:nvSpPr>
          <p:cNvPr id="64" name="Rectangle 63">
            <a:extLst>
              <a:ext uri="{FF2B5EF4-FFF2-40B4-BE49-F238E27FC236}">
                <a16:creationId xmlns:a16="http://schemas.microsoft.com/office/drawing/2014/main" id="{A4326914-1EB3-4A21-AB0B-D98429BBF485}"/>
              </a:ext>
            </a:extLst>
          </p:cNvPr>
          <p:cNvSpPr/>
          <p:nvPr/>
        </p:nvSpPr>
        <p:spPr>
          <a:xfrm>
            <a:off x="1956498" y="3611273"/>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cxnSp>
        <p:nvCxnSpPr>
          <p:cNvPr id="66" name="Straight Arrow Connector 65">
            <a:extLst>
              <a:ext uri="{FF2B5EF4-FFF2-40B4-BE49-F238E27FC236}">
                <a16:creationId xmlns:a16="http://schemas.microsoft.com/office/drawing/2014/main" id="{40D09286-E6B9-4A85-ADF8-89EE33A1F130}"/>
              </a:ext>
            </a:extLst>
          </p:cNvPr>
          <p:cNvCxnSpPr>
            <a:cxnSpLocks/>
            <a:stCxn id="40" idx="0"/>
            <a:endCxn id="64" idx="2"/>
          </p:cNvCxnSpPr>
          <p:nvPr/>
        </p:nvCxnSpPr>
        <p:spPr>
          <a:xfrm flipH="1" flipV="1">
            <a:off x="3061398" y="4068473"/>
            <a:ext cx="1" cy="374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EE3D813-A433-4890-BC72-56AE207B8FFE}"/>
              </a:ext>
            </a:extLst>
          </p:cNvPr>
          <p:cNvSpPr/>
          <p:nvPr/>
        </p:nvSpPr>
        <p:spPr>
          <a:xfrm>
            <a:off x="8028983" y="5834889"/>
            <a:ext cx="1321415" cy="68580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71" name="Straight Connector 70">
            <a:extLst>
              <a:ext uri="{FF2B5EF4-FFF2-40B4-BE49-F238E27FC236}">
                <a16:creationId xmlns:a16="http://schemas.microsoft.com/office/drawing/2014/main" id="{EA59B1D0-A81D-43A1-9D15-5E3EF51A1F16}"/>
              </a:ext>
            </a:extLst>
          </p:cNvPr>
          <p:cNvCxnSpPr>
            <a:cxnSpLocks/>
            <a:stCxn id="48" idx="3"/>
            <a:endCxn id="69" idx="1"/>
          </p:cNvCxnSpPr>
          <p:nvPr/>
        </p:nvCxnSpPr>
        <p:spPr>
          <a:xfrm>
            <a:off x="6643380" y="6149155"/>
            <a:ext cx="1385603" cy="2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201D766-E87C-486D-820C-048F1F021165}"/>
              </a:ext>
            </a:extLst>
          </p:cNvPr>
          <p:cNvCxnSpPr>
            <a:cxnSpLocks/>
            <a:stCxn id="69" idx="3"/>
            <a:endCxn id="58" idx="2"/>
          </p:cNvCxnSpPr>
          <p:nvPr/>
        </p:nvCxnSpPr>
        <p:spPr>
          <a:xfrm flipV="1">
            <a:off x="9350398" y="5649778"/>
            <a:ext cx="1709034" cy="5280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8B2079A-1984-4264-AABE-37E9296FA5B6}"/>
              </a:ext>
            </a:extLst>
          </p:cNvPr>
          <p:cNvCxnSpPr>
            <a:cxnSpLocks/>
            <a:stCxn id="69" idx="3"/>
            <a:endCxn id="53" idx="3"/>
          </p:cNvCxnSpPr>
          <p:nvPr/>
        </p:nvCxnSpPr>
        <p:spPr>
          <a:xfrm flipV="1">
            <a:off x="9350398" y="4745801"/>
            <a:ext cx="2474063" cy="1431989"/>
          </a:xfrm>
          <a:prstGeom prst="bentConnector3">
            <a:avLst>
              <a:gd name="adj1" fmla="val 10924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3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Component.js File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pPr marL="285750" indent="-285750" algn="just">
              <a:lnSpc>
                <a:spcPct val="100000"/>
              </a:lnSpc>
              <a:spcBef>
                <a:spcPts val="0"/>
              </a:spcBef>
              <a:buFont typeface="Wingdings" panose="05000000000000000000" pitchFamily="2" charset="2"/>
              <a:buChar char="§"/>
            </a:pPr>
            <a:r>
              <a:rPr lang="en-US" sz="1800" dirty="0">
                <a:solidFill>
                  <a:schemeClr val="tx1">
                    <a:lumMod val="95000"/>
                    <a:lumOff val="5000"/>
                  </a:schemeClr>
                </a:solidFill>
                <a:latin typeface="Calibri (Body)"/>
              </a:rPr>
              <a:t>Component.js the starting point of all Fiori applications, it is used by Fiori Launchpad to kick-start our app. If an app has Component.js inside, it called </a:t>
            </a:r>
            <a:r>
              <a:rPr lang="en-US" sz="1800" b="1" dirty="0">
                <a:solidFill>
                  <a:schemeClr val="tx1">
                    <a:lumMod val="95000"/>
                    <a:lumOff val="5000"/>
                  </a:schemeClr>
                </a:solidFill>
                <a:latin typeface="Calibri (Body)"/>
              </a:rPr>
              <a:t>Fiori like app.</a:t>
            </a:r>
          </a:p>
          <a:p>
            <a:pPr marL="285750" indent="-285750" algn="just">
              <a:lnSpc>
                <a:spcPct val="100000"/>
              </a:lnSpc>
              <a:spcBef>
                <a:spcPts val="0"/>
              </a:spcBef>
              <a:buFont typeface="Wingdings" panose="05000000000000000000" pitchFamily="2" charset="2"/>
              <a:buChar char="§"/>
            </a:pPr>
            <a:r>
              <a:rPr lang="en-US" sz="1800" dirty="0"/>
              <a:t>We will decouple everything from index.html to avoid user starring app w/o launchpad because of security rick of user opening app direct from index file.</a:t>
            </a:r>
            <a:r>
              <a:rPr lang="en-US" sz="1800" dirty="0">
                <a:solidFill>
                  <a:schemeClr val="tx1">
                    <a:lumMod val="95000"/>
                    <a:lumOff val="5000"/>
                  </a:schemeClr>
                </a:solidFill>
                <a:latin typeface="Calibri (Body)"/>
                <a:cs typeface="Arial" panose="020B0604020202020204" pitchFamily="34" charset="0"/>
              </a:rPr>
              <a:t>   </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the wrapper of all the functionality. </a:t>
            </a:r>
          </a:p>
          <a:p>
            <a:pPr marL="742950" lvl="1" indent="-285750" algn="just">
              <a:buFont typeface="Wingdings" panose="05000000000000000000" pitchFamily="2" charset="2"/>
              <a:buChar char="§"/>
            </a:pPr>
            <a:r>
              <a:rPr lang="en-US" dirty="0"/>
              <a:t>The name of the file must be, must be </a:t>
            </a:r>
            <a:r>
              <a:rPr lang="en-US" b="1" dirty="0"/>
              <a:t>Component.js</a:t>
            </a:r>
          </a:p>
          <a:p>
            <a:pPr marL="742950" lvl="1" indent="-285750" algn="just">
              <a:buFont typeface="Wingdings" panose="05000000000000000000" pitchFamily="2" charset="2"/>
              <a:buChar char="§"/>
            </a:pPr>
            <a:r>
              <a:rPr lang="en-US" dirty="0"/>
              <a:t>It should ideally be created inside the webapp folder</a:t>
            </a:r>
          </a:p>
          <a:p>
            <a:pPr marL="742950" lvl="1" indent="-285750" algn="just">
              <a:buFont typeface="Wingdings" panose="05000000000000000000" pitchFamily="2" charset="2"/>
              <a:buChar char="§"/>
            </a:pPr>
            <a:r>
              <a:rPr lang="en-US" dirty="0"/>
              <a:t>If our app does not have Component.js, we will not be able to integrate our app with launchpad</a:t>
            </a:r>
            <a:endParaRPr lang="en-US" dirty="0">
              <a:solidFill>
                <a:schemeClr val="tx1">
                  <a:lumMod val="95000"/>
                  <a:lumOff val="5000"/>
                </a:schemeClr>
              </a:solidFill>
              <a:latin typeface="Calibri (Body)"/>
            </a:endParaRP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742950" lvl="1" indent="-285750" algn="just">
              <a:buFont typeface="Wingdings" panose="05000000000000000000" pitchFamily="2" charset="2"/>
              <a:buChar char="§"/>
            </a:pPr>
            <a:r>
              <a:rPr lang="en-US" dirty="0">
                <a:solidFill>
                  <a:schemeClr val="tx1">
                    <a:lumMod val="95000"/>
                    <a:lumOff val="5000"/>
                  </a:schemeClr>
                </a:solidFill>
                <a:latin typeface="Calibri (Body)"/>
              </a:rPr>
              <a:t>When app starts, UI5 framework will scan your project’s base directory to check if it has a file with exact name </a:t>
            </a:r>
            <a:r>
              <a:rPr lang="en-US" b="1" dirty="0">
                <a:solidFill>
                  <a:schemeClr val="tx1">
                    <a:lumMod val="95000"/>
                    <a:lumOff val="5000"/>
                  </a:schemeClr>
                </a:solidFill>
                <a:latin typeface="Calibri (Body)"/>
              </a:rPr>
              <a:t>Component.js</a:t>
            </a:r>
          </a:p>
          <a:p>
            <a:pPr marL="742950" lvl="1" indent="-285750" algn="just">
              <a:buFont typeface="Wingdings" panose="05000000000000000000" pitchFamily="2" charset="2"/>
              <a:buChar char="§"/>
            </a:pPr>
            <a:r>
              <a:rPr lang="en-US" b="0" i="0" dirty="0">
                <a:solidFill>
                  <a:schemeClr val="tx1">
                    <a:lumMod val="95000"/>
                    <a:lumOff val="5000"/>
                  </a:schemeClr>
                </a:solidFill>
                <a:effectLst/>
                <a:latin typeface="Calibri (Body)"/>
              </a:rPr>
              <a:t>The component file calls the manifest file, and we keep all app level configuration inside the manifest file.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8648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83794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18373309"/>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17190</TotalTime>
  <Words>837</Words>
  <Application>Microsoft Office PowerPoint</Application>
  <PresentationFormat>Widescreen</PresentationFormat>
  <Paragraphs>116</Paragraphs>
  <Slides>20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736</cp:revision>
  <dcterms:created xsi:type="dcterms:W3CDTF">2016-07-10T03:33:26Z</dcterms:created>
  <dcterms:modified xsi:type="dcterms:W3CDTF">2022-03-01T16:55:42Z</dcterms:modified>
</cp:coreProperties>
</file>